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0" r:id="rId1"/>
  </p:sldMasterIdLst>
  <p:sldIdLst>
    <p:sldId id="256" r:id="rId2"/>
    <p:sldId id="257" r:id="rId3"/>
    <p:sldId id="265" r:id="rId4"/>
    <p:sldId id="261" r:id="rId5"/>
    <p:sldId id="264" r:id="rId6"/>
    <p:sldId id="258" r:id="rId7"/>
    <p:sldId id="263" r:id="rId8"/>
    <p:sldId id="266" r:id="rId9"/>
    <p:sldId id="268" r:id="rId10"/>
    <p:sldId id="259" r:id="rId11"/>
    <p:sldId id="273" r:id="rId12"/>
    <p:sldId id="274" r:id="rId13"/>
    <p:sldId id="260" r:id="rId14"/>
    <p:sldId id="275" r:id="rId15"/>
    <p:sldId id="270" r:id="rId16"/>
    <p:sldId id="276" r:id="rId17"/>
    <p:sldId id="278" r:id="rId18"/>
    <p:sldId id="271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11"/>
    <p:restoredTop sz="94621"/>
  </p:normalViewPr>
  <p:slideViewPr>
    <p:cSldViewPr snapToGrid="0" snapToObjects="1">
      <p:cViewPr varScale="1">
        <p:scale>
          <a:sx n="106" d="100"/>
          <a:sy n="106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CE3A-9A2B-0248-A0A2-A303B10D7BCD}" type="datetimeFigureOut">
              <a:rPr kumimoji="1" lang="ko-KR" altLang="en-US" smtClean="0"/>
              <a:t>2016. 6. 22.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65A1A-AB5A-4B4D-9E80-13102DDE13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8790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CE3A-9A2B-0248-A0A2-A303B10D7BCD}" type="datetimeFigureOut">
              <a:rPr kumimoji="1" lang="ko-KR" altLang="en-US" smtClean="0"/>
              <a:t>2016. 6. 22.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65A1A-AB5A-4B4D-9E80-13102DDE13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578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CE3A-9A2B-0248-A0A2-A303B10D7BCD}" type="datetimeFigureOut">
              <a:rPr kumimoji="1" lang="ko-KR" altLang="en-US" smtClean="0"/>
              <a:t>2016. 6. 22.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65A1A-AB5A-4B4D-9E80-13102DDE13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9004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CE3A-9A2B-0248-A0A2-A303B10D7BCD}" type="datetimeFigureOut">
              <a:rPr kumimoji="1" lang="ko-KR" altLang="en-US" smtClean="0"/>
              <a:t>2016. 6. 22.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65A1A-AB5A-4B4D-9E80-13102DDE13E3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3529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CE3A-9A2B-0248-A0A2-A303B10D7BCD}" type="datetimeFigureOut">
              <a:rPr kumimoji="1" lang="ko-KR" altLang="en-US" smtClean="0"/>
              <a:t>2016. 6. 22.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65A1A-AB5A-4B4D-9E80-13102DDE13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6004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CE3A-9A2B-0248-A0A2-A303B10D7BCD}" type="datetimeFigureOut">
              <a:rPr kumimoji="1" lang="ko-KR" altLang="en-US" smtClean="0"/>
              <a:t>2016. 6. 22.</a:t>
            </a:fld>
            <a:endParaRPr kumimoji="1"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65A1A-AB5A-4B4D-9E80-13102DDE13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5375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CE3A-9A2B-0248-A0A2-A303B10D7BCD}" type="datetimeFigureOut">
              <a:rPr kumimoji="1" lang="ko-KR" altLang="en-US" smtClean="0"/>
              <a:t>2016. 6. 22.</a:t>
            </a:fld>
            <a:endParaRPr kumimoji="1"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65A1A-AB5A-4B4D-9E80-13102DDE13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4793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CE3A-9A2B-0248-A0A2-A303B10D7BCD}" type="datetimeFigureOut">
              <a:rPr kumimoji="1" lang="ko-KR" altLang="en-US" smtClean="0"/>
              <a:t>2016. 6. 22.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65A1A-AB5A-4B4D-9E80-13102DDE13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522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CE3A-9A2B-0248-A0A2-A303B10D7BCD}" type="datetimeFigureOut">
              <a:rPr kumimoji="1" lang="ko-KR" altLang="en-US" smtClean="0"/>
              <a:t>2016. 6. 22.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65A1A-AB5A-4B4D-9E80-13102DDE13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6090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CE3A-9A2B-0248-A0A2-A303B10D7BCD}" type="datetimeFigureOut">
              <a:rPr kumimoji="1" lang="ko-KR" altLang="en-US" smtClean="0"/>
              <a:t>2016. 6. 22.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65A1A-AB5A-4B4D-9E80-13102DDE13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3853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CE3A-9A2B-0248-A0A2-A303B10D7BCD}" type="datetimeFigureOut">
              <a:rPr kumimoji="1" lang="ko-KR" altLang="en-US" smtClean="0"/>
              <a:t>2016. 6. 22.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65A1A-AB5A-4B4D-9E80-13102DDE13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0111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CE3A-9A2B-0248-A0A2-A303B10D7BCD}" type="datetimeFigureOut">
              <a:rPr kumimoji="1" lang="ko-KR" altLang="en-US" smtClean="0"/>
              <a:t>2016. 6. 22.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65A1A-AB5A-4B4D-9E80-13102DDE13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0551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CE3A-9A2B-0248-A0A2-A303B10D7BCD}" type="datetimeFigureOut">
              <a:rPr kumimoji="1" lang="ko-KR" altLang="en-US" smtClean="0"/>
              <a:t>2016. 6. 22.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65A1A-AB5A-4B4D-9E80-13102DDE13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397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CE3A-9A2B-0248-A0A2-A303B10D7BCD}" type="datetimeFigureOut">
              <a:rPr kumimoji="1" lang="ko-KR" altLang="en-US" smtClean="0"/>
              <a:t>2016. 6. 22.</a:t>
            </a:fld>
            <a:endParaRPr kumimoji="1"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65A1A-AB5A-4B4D-9E80-13102DDE13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245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CE3A-9A2B-0248-A0A2-A303B10D7BCD}" type="datetimeFigureOut">
              <a:rPr kumimoji="1" lang="ko-KR" altLang="en-US" smtClean="0"/>
              <a:t>2016. 6. 22.</a:t>
            </a:fld>
            <a:endParaRPr kumimoji="1" lang="ko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65A1A-AB5A-4B4D-9E80-13102DDE13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1349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CE3A-9A2B-0248-A0A2-A303B10D7BCD}" type="datetimeFigureOut">
              <a:rPr kumimoji="1" lang="ko-KR" altLang="en-US" smtClean="0"/>
              <a:t>2016. 6. 22.</a:t>
            </a:fld>
            <a:endParaRPr kumimoji="1" lang="ko-KR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65A1A-AB5A-4B4D-9E80-13102DDE13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1048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CE3A-9A2B-0248-A0A2-A303B10D7BCD}" type="datetimeFigureOut">
              <a:rPr kumimoji="1" lang="ko-KR" altLang="en-US" smtClean="0"/>
              <a:t>2016. 6. 22.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65A1A-AB5A-4B4D-9E80-13102DDE13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4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B9ECE3A-9A2B-0248-A0A2-A303B10D7BCD}" type="datetimeFigureOut">
              <a:rPr kumimoji="1" lang="ko-KR" altLang="en-US" smtClean="0"/>
              <a:t>2016. 6. 22.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65A1A-AB5A-4B4D-9E80-13102DDE13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90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</p:sldLayoutIdLst>
  <p:txStyles>
    <p:titleStyle>
      <a:lvl1pPr algn="l" defTabSz="457207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opencv.org/2.4/doc/tutorials/imgproc/histograms/back_projection/back_projection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smtClean="0"/>
              <a:t>Object tracking</a:t>
            </a:r>
            <a:endParaRPr kumimoji="1"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140762" y="4948830"/>
            <a:ext cx="6620968" cy="861420"/>
          </a:xfrm>
        </p:spPr>
        <p:txBody>
          <a:bodyPr/>
          <a:lstStyle/>
          <a:p>
            <a:r>
              <a:rPr kumimoji="1"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배지운 이영수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611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2.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Back projection</a:t>
            </a:r>
            <a:endParaRPr kumimoji="1"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26911" y="1477694"/>
            <a:ext cx="7811566" cy="521928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kumimoji="1" lang="en-US" altLang="ko-KR" sz="2400" dirty="0" smtClean="0"/>
              <a:t>Calculate histogram similarity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8" y="2409373"/>
            <a:ext cx="8776672" cy="227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91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2.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Back projection</a:t>
            </a:r>
            <a:endParaRPr kumimoji="1"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26911" y="1477694"/>
            <a:ext cx="7811566" cy="521928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kumimoji="1" lang="en-US" altLang="ko-KR" sz="2400" dirty="0" smtClean="0"/>
              <a:t>Back projection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11" y="2394285"/>
            <a:ext cx="7956883" cy="263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97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2.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Back projection</a:t>
            </a:r>
            <a:endParaRPr kumimoji="1"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26911" y="1477694"/>
            <a:ext cx="7811566" cy="521928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kumimoji="1" lang="en-US" altLang="ko-KR" sz="2400" dirty="0" smtClean="0"/>
              <a:t>Back projection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86" y="2131786"/>
            <a:ext cx="57404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95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3. Mean shift process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892" y="2506015"/>
            <a:ext cx="5166157" cy="1027443"/>
          </a:xfrm>
          <a:prstGeom prst="rect">
            <a:avLst/>
          </a:prstGeom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26911" y="1477693"/>
            <a:ext cx="8232032" cy="677677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kumimoji="1" lang="en-US" altLang="ko-KR" sz="2100" dirty="0"/>
              <a:t>Mean shift clustering of pixels with back projected weights</a:t>
            </a:r>
            <a:endParaRPr kumimoji="1" lang="en-US" altLang="ko-KR" sz="2100" dirty="0" smtClean="0"/>
          </a:p>
        </p:txBody>
      </p:sp>
    </p:spTree>
    <p:extLst>
      <p:ext uri="{BB962C8B-B14F-4D97-AF65-F5344CB8AC3E}">
        <p14:creationId xmlns:p14="http://schemas.microsoft.com/office/powerpoint/2010/main" val="207794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3. Mean shift process</a:t>
            </a:r>
            <a:endParaRPr kumimoji="1"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26911" y="1477693"/>
            <a:ext cx="8232032" cy="677677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kumimoji="1" lang="en-US" altLang="ko-KR" sz="2100" dirty="0"/>
              <a:t>Mean shift clustering of pixels with back projected weights</a:t>
            </a:r>
            <a:endParaRPr kumimoji="1" lang="en-US" altLang="ko-KR" sz="21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11" y="3283671"/>
            <a:ext cx="8417089" cy="10014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0" y="4875523"/>
            <a:ext cx="8128000" cy="342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0" y="2652266"/>
            <a:ext cx="596900" cy="292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5422" y="2882369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mtClean="0"/>
              <a:t>…</a:t>
            </a:r>
            <a:endParaRPr kumimoji="1"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5422" y="4058406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mtClean="0"/>
              <a:t>…</a:t>
            </a:r>
            <a:endParaRPr kumimoji="1"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4622618"/>
            <a:ext cx="8360229" cy="24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12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813374"/>
          </a:xfrm>
        </p:spPr>
        <p:txBody>
          <a:bodyPr/>
          <a:lstStyle/>
          <a:p>
            <a:r>
              <a:rPr kumimoji="1" lang="en-US" altLang="ko-KR" dirty="0" smtClean="0"/>
              <a:t>4.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Updating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84" y="2306297"/>
            <a:ext cx="2349500" cy="59690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84" y="2903197"/>
            <a:ext cx="4787900" cy="558800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726911" y="1477693"/>
            <a:ext cx="8232032" cy="67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bg1">
                  <a:lumMod val="75000"/>
                </a:schemeClr>
              </a:buClr>
            </a:pPr>
            <a:r>
              <a:rPr kumimoji="1" lang="en-US" altLang="ko-KR" sz="2100" dirty="0" smtClean="0"/>
              <a:t>Update object after tracking</a:t>
            </a:r>
          </a:p>
        </p:txBody>
      </p:sp>
    </p:spTree>
    <p:extLst>
      <p:ext uri="{BB962C8B-B14F-4D97-AF65-F5344CB8AC3E}">
        <p14:creationId xmlns:p14="http://schemas.microsoft.com/office/powerpoint/2010/main" val="2022041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813374"/>
          </a:xfrm>
        </p:spPr>
        <p:txBody>
          <a:bodyPr/>
          <a:lstStyle/>
          <a:p>
            <a:r>
              <a:rPr kumimoji="1" lang="en-US" altLang="ko-KR" dirty="0" smtClean="0"/>
              <a:t>5.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Other functions</a:t>
            </a:r>
            <a:endParaRPr kumimoji="1"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26911" y="1694262"/>
            <a:ext cx="8232032" cy="3912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bg1">
                  <a:lumMod val="75000"/>
                </a:schemeClr>
              </a:buClr>
            </a:pPr>
            <a:r>
              <a:rPr kumimoji="1" lang="ko-KR" altLang="en-US" sz="2400" dirty="0" smtClean="0"/>
              <a:t>탐색영역 동적 변경</a:t>
            </a:r>
            <a:endParaRPr kumimoji="1" lang="en-US" altLang="ko-KR" sz="2400" dirty="0" smtClean="0"/>
          </a:p>
          <a:p>
            <a:pPr>
              <a:buClr>
                <a:schemeClr val="bg1">
                  <a:lumMod val="75000"/>
                </a:schemeClr>
              </a:buClr>
            </a:pPr>
            <a:endParaRPr kumimoji="1" lang="en-US" altLang="ko-KR" sz="2400" dirty="0" smtClean="0"/>
          </a:p>
          <a:p>
            <a:pPr>
              <a:buClr>
                <a:schemeClr val="bg1">
                  <a:lumMod val="75000"/>
                </a:schemeClr>
              </a:buClr>
            </a:pPr>
            <a:endParaRPr kumimoji="1" lang="en-US" altLang="ko-KR" sz="2400" dirty="0" smtClean="0"/>
          </a:p>
          <a:p>
            <a:pPr>
              <a:buClr>
                <a:schemeClr val="bg1">
                  <a:lumMod val="75000"/>
                </a:schemeClr>
              </a:buClr>
            </a:pPr>
            <a:endParaRPr kumimoji="1" lang="en-US" altLang="ko-KR" sz="2400" dirty="0"/>
          </a:p>
          <a:p>
            <a:pPr>
              <a:buClr>
                <a:schemeClr val="bg1">
                  <a:lumMod val="75000"/>
                </a:schemeClr>
              </a:buClr>
            </a:pPr>
            <a:r>
              <a:rPr kumimoji="1" lang="ko-KR" altLang="en-US" sz="2400" dirty="0" smtClean="0"/>
              <a:t>타겟 히스토그램 동적 변경</a:t>
            </a:r>
            <a:endParaRPr kumimoji="1" lang="en-US" altLang="ko-KR" sz="2400" dirty="0" smtClean="0"/>
          </a:p>
          <a:p>
            <a:pPr>
              <a:buClr>
                <a:schemeClr val="bg1">
                  <a:lumMod val="75000"/>
                </a:schemeClr>
              </a:buClr>
            </a:pPr>
            <a:endParaRPr kumimoji="1" lang="en-US" altLang="ko-KR" sz="2400" dirty="0" smtClean="0"/>
          </a:p>
          <a:p>
            <a:pPr>
              <a:buClr>
                <a:schemeClr val="bg1">
                  <a:lumMod val="75000"/>
                </a:schemeClr>
              </a:buClr>
            </a:pPr>
            <a:endParaRPr kumimoji="1" lang="en-US" altLang="ko-KR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45" y="2237874"/>
            <a:ext cx="7378700" cy="901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45" y="4211387"/>
            <a:ext cx="6731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1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813374"/>
          </a:xfrm>
        </p:spPr>
        <p:txBody>
          <a:bodyPr/>
          <a:lstStyle/>
          <a:p>
            <a:r>
              <a:rPr kumimoji="1" lang="en-US" altLang="ko-KR" dirty="0" smtClean="0"/>
              <a:t>5.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Other functions</a:t>
            </a:r>
            <a:endParaRPr kumimoji="1"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26911" y="1694262"/>
            <a:ext cx="8232032" cy="181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bg1">
                  <a:lumMod val="75000"/>
                </a:schemeClr>
              </a:buClr>
            </a:pPr>
            <a:r>
              <a:rPr kumimoji="1" lang="ko-KR" altLang="en-US" sz="2400" dirty="0" smtClean="0"/>
              <a:t>박스 사이즈 변경</a:t>
            </a:r>
            <a:endParaRPr kumimoji="1" lang="en-US" altLang="ko-KR" sz="2400" dirty="0" smtClean="0"/>
          </a:p>
          <a:p>
            <a:pPr>
              <a:buClr>
                <a:schemeClr val="bg1">
                  <a:lumMod val="75000"/>
                </a:schemeClr>
              </a:buClr>
            </a:pPr>
            <a:endParaRPr kumimoji="1" lang="en-US" altLang="ko-KR" sz="2400" dirty="0" smtClean="0"/>
          </a:p>
          <a:p>
            <a:pPr>
              <a:buClr>
                <a:schemeClr val="bg1">
                  <a:lumMod val="75000"/>
                </a:schemeClr>
              </a:buClr>
            </a:pPr>
            <a:endParaRPr kumimoji="1" lang="en-US" altLang="ko-KR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73" y="2622837"/>
            <a:ext cx="8720931" cy="218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08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744711"/>
          </a:xfrm>
        </p:spPr>
        <p:txBody>
          <a:bodyPr/>
          <a:lstStyle/>
          <a:p>
            <a:r>
              <a:rPr kumimoji="1" lang="en-US" altLang="ko-KR" dirty="0" smtClean="0"/>
              <a:t>References</a:t>
            </a:r>
            <a:endParaRPr kumimoji="1"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11281" y="1488579"/>
            <a:ext cx="7811566" cy="4204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6" indent="-342906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bg1">
                  <a:lumMod val="75000"/>
                </a:schemeClr>
              </a:buClr>
            </a:pPr>
            <a:r>
              <a:rPr kumimoji="1" lang="en-US" altLang="ko-KR" sz="2400" dirty="0" err="1" smtClean="0"/>
              <a:t>OpenCV</a:t>
            </a:r>
            <a:r>
              <a:rPr kumimoji="1" lang="en-US" altLang="ko-KR" sz="2400" dirty="0" smtClean="0"/>
              <a:t> doc</a:t>
            </a:r>
            <a:r>
              <a:rPr kumimoji="1" lang="en-US" altLang="ko-KR" sz="2400" dirty="0"/>
              <a:t>u</a:t>
            </a:r>
            <a:r>
              <a:rPr kumimoji="1" lang="en-US" altLang="ko-KR" sz="2400" dirty="0" smtClean="0"/>
              <a:t>ment</a:t>
            </a:r>
          </a:p>
          <a:p>
            <a:pPr marL="457207" lvl="1" indent="0">
              <a:buClr>
                <a:schemeClr val="bg1">
                  <a:lumMod val="75000"/>
                </a:schemeClr>
              </a:buClr>
              <a:buNone/>
            </a:pPr>
            <a:r>
              <a:rPr kumimoji="1" lang="en-US" altLang="ko-KR" dirty="0" smtClean="0">
                <a:hlinkClick r:id="rId2"/>
              </a:rPr>
              <a:t>http://docs.opencv.org/2.4/doc/tutorials/imgproc/histograms/back_projection/back_projection.html</a:t>
            </a:r>
            <a:endParaRPr kumimoji="1" lang="en-US" altLang="ko-KR" sz="2400" dirty="0" smtClean="0"/>
          </a:p>
          <a:p>
            <a:pPr>
              <a:buClr>
                <a:schemeClr val="bg1">
                  <a:lumMod val="75000"/>
                </a:schemeClr>
              </a:buClr>
            </a:pPr>
            <a:endParaRPr kumimoji="1" lang="en-US" altLang="ko-KR" sz="2400" dirty="0"/>
          </a:p>
          <a:p>
            <a:pPr>
              <a:buClr>
                <a:schemeClr val="bg1">
                  <a:lumMod val="75000"/>
                </a:schemeClr>
              </a:buClr>
            </a:pPr>
            <a:r>
              <a:rPr kumimoji="1" lang="ko-KR" altLang="en-US" sz="2400" dirty="0" smtClean="0"/>
              <a:t>한양대학교 확률및통계 강의자료</a:t>
            </a:r>
            <a:endParaRPr kumimoji="1" lang="en-US" altLang="ko-KR" sz="2400" dirty="0" smtClean="0"/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kumimoji="1" lang="en-US" altLang="ko-KR" sz="2200" dirty="0" smtClean="0"/>
              <a:t>Image processing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kumimoji="1" lang="en-US" altLang="ko-KR" sz="2200" dirty="0" smtClean="0"/>
              <a:t>Mean shift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kumimoji="1" lang="en-US" altLang="ko-KR" sz="2200" dirty="0" err="1" smtClean="0"/>
              <a:t>OpenCV</a:t>
            </a:r>
            <a:r>
              <a:rPr kumimoji="1" lang="en-US" altLang="ko-KR" sz="2200" dirty="0" smtClean="0"/>
              <a:t> basic</a:t>
            </a:r>
          </a:p>
        </p:txBody>
      </p:sp>
    </p:spTree>
    <p:extLst>
      <p:ext uri="{BB962C8B-B14F-4D97-AF65-F5344CB8AC3E}">
        <p14:creationId xmlns:p14="http://schemas.microsoft.com/office/powerpoint/2010/main" val="1890749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792986"/>
          </a:xfrm>
        </p:spPr>
        <p:txBody>
          <a:bodyPr/>
          <a:lstStyle/>
          <a:p>
            <a:r>
              <a:rPr kumimoji="1" lang="en-US" altLang="ko-KR" dirty="0" smtClean="0"/>
              <a:t>Overall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4710" y="1656523"/>
            <a:ext cx="7054644" cy="4591884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kumimoji="1" lang="en-US" altLang="ko-KR" sz="2400" dirty="0" smtClean="0"/>
              <a:t>Object tracking using mean shift process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kumimoji="1" lang="en-US" altLang="ko-KR" sz="2400" dirty="0" smtClean="0"/>
          </a:p>
          <a:p>
            <a:pPr>
              <a:buClr>
                <a:schemeClr val="bg1">
                  <a:lumMod val="75000"/>
                </a:schemeClr>
              </a:buClr>
            </a:pPr>
            <a:r>
              <a:rPr kumimoji="1" lang="en-US" altLang="ko-KR" sz="2400" dirty="0" smtClean="0"/>
              <a:t>Language: C++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kumimoji="1" lang="en-US" altLang="ko-KR" sz="2400" dirty="0" smtClean="0"/>
          </a:p>
          <a:p>
            <a:pPr>
              <a:buClr>
                <a:schemeClr val="bg1">
                  <a:lumMod val="75000"/>
                </a:schemeClr>
              </a:buClr>
            </a:pPr>
            <a:r>
              <a:rPr kumimoji="1" lang="en-US" altLang="ko-KR" sz="2400" dirty="0" smtClean="0"/>
              <a:t>Library: </a:t>
            </a:r>
            <a:r>
              <a:rPr kumimoji="1" lang="en-US" altLang="ko-KR" sz="2400" dirty="0" err="1"/>
              <a:t>O</a:t>
            </a:r>
            <a:r>
              <a:rPr kumimoji="1" lang="en-US" altLang="ko-KR" sz="2400" dirty="0" err="1" smtClean="0"/>
              <a:t>penCV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7598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872499"/>
          </a:xfrm>
        </p:spPr>
        <p:txBody>
          <a:bodyPr/>
          <a:lstStyle/>
          <a:p>
            <a:r>
              <a:rPr kumimoji="1" lang="en-US" altLang="ko-KR" dirty="0" smtClean="0"/>
              <a:t>1. Set target object</a:t>
            </a:r>
            <a:endParaRPr kumimoji="1"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57057" y="1367439"/>
            <a:ext cx="7811566" cy="515790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kumimoji="1" lang="en-US" altLang="ko-KR" sz="2400" dirty="0" smtClean="0"/>
              <a:t>Load movie </a:t>
            </a:r>
            <a:r>
              <a:rPr kumimoji="1" lang="en-US" altLang="ko-KR" dirty="0" smtClean="0"/>
              <a:t>using </a:t>
            </a:r>
            <a:r>
              <a:rPr kumimoji="1" lang="en-US" altLang="ko-KR" dirty="0" err="1" smtClean="0"/>
              <a:t>VideoCapture</a:t>
            </a:r>
            <a:r>
              <a:rPr kumimoji="1" lang="en-US" altLang="ko-KR" dirty="0" smtClean="0"/>
              <a:t> class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6" y="2021409"/>
            <a:ext cx="7336972" cy="456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26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872499"/>
          </a:xfrm>
        </p:spPr>
        <p:txBody>
          <a:bodyPr/>
          <a:lstStyle/>
          <a:p>
            <a:r>
              <a:rPr kumimoji="1" lang="en-US" altLang="ko-KR" dirty="0" smtClean="0"/>
              <a:t>1. Set target object</a:t>
            </a:r>
            <a:endParaRPr kumimoji="1"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57057" y="1367439"/>
            <a:ext cx="7811566" cy="652898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kumimoji="1" lang="en-US" altLang="ko-KR" sz="2400" dirty="0" smtClean="0"/>
              <a:t>Load movie </a:t>
            </a:r>
            <a:r>
              <a:rPr kumimoji="1" lang="en-US" altLang="ko-KR" dirty="0" smtClean="0"/>
              <a:t>using </a:t>
            </a:r>
            <a:r>
              <a:rPr kumimoji="1" lang="en-US" altLang="ko-KR" dirty="0" err="1" smtClean="0"/>
              <a:t>VideoCapture</a:t>
            </a:r>
            <a:r>
              <a:rPr kumimoji="1" lang="en-US" altLang="ko-KR" dirty="0" smtClean="0"/>
              <a:t> class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14" y="1975919"/>
            <a:ext cx="5120993" cy="38528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14" y="5738307"/>
            <a:ext cx="56642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50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872499"/>
          </a:xfrm>
        </p:spPr>
        <p:txBody>
          <a:bodyPr/>
          <a:lstStyle/>
          <a:p>
            <a:r>
              <a:rPr kumimoji="1" lang="en-US" altLang="ko-KR" dirty="0" smtClean="0"/>
              <a:t>1. Set target object</a:t>
            </a:r>
            <a:endParaRPr kumimoji="1"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26911" y="1477695"/>
            <a:ext cx="7811566" cy="666791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kumimoji="1" lang="en-US" altLang="ko-KR" sz="2400" dirty="0" smtClean="0"/>
              <a:t>Rectangular box setting by mouse drag</a:t>
            </a:r>
            <a:endParaRPr kumimoji="1" lang="en-US" altLang="ko-KR" sz="2400" dirty="0"/>
          </a:p>
          <a:p>
            <a:pPr>
              <a:buClr>
                <a:schemeClr val="bg1">
                  <a:lumMod val="75000"/>
                </a:schemeClr>
              </a:buClr>
            </a:pPr>
            <a:endParaRPr kumimoji="1"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42" y="2144486"/>
            <a:ext cx="7426503" cy="462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73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872499"/>
          </a:xfrm>
        </p:spPr>
        <p:txBody>
          <a:bodyPr/>
          <a:lstStyle/>
          <a:p>
            <a:r>
              <a:rPr kumimoji="1" lang="en-US" altLang="ko-KR" dirty="0" smtClean="0"/>
              <a:t>1. Set target object</a:t>
            </a:r>
            <a:endParaRPr kumimoji="1"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26911" y="1477695"/>
            <a:ext cx="7811566" cy="652898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kumimoji="1" lang="en-US" altLang="ko-KR" sz="2400" dirty="0" smtClean="0"/>
              <a:t>Rectangular box setting by mouse drag</a:t>
            </a:r>
            <a:endParaRPr kumimoji="1" lang="en-US" altLang="ko-KR" sz="2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68" y="3992851"/>
            <a:ext cx="7142441" cy="23452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56" y="2130593"/>
            <a:ext cx="2743200" cy="1371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56" y="3652166"/>
            <a:ext cx="7052180" cy="34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14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872499"/>
          </a:xfrm>
        </p:spPr>
        <p:txBody>
          <a:bodyPr/>
          <a:lstStyle/>
          <a:p>
            <a:r>
              <a:rPr kumimoji="1" lang="en-US" altLang="ko-KR" dirty="0" smtClean="0"/>
              <a:t>1. Set target object</a:t>
            </a:r>
            <a:endParaRPr kumimoji="1"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26911" y="1477694"/>
            <a:ext cx="7811566" cy="511880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kumimoji="1" lang="en-US" altLang="ko-KR" sz="2400" dirty="0" smtClean="0"/>
              <a:t>Modeling color histogram of object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88" y="2281257"/>
            <a:ext cx="5497381" cy="6830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457" y="3742872"/>
            <a:ext cx="1247775" cy="1533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68" y="4396015"/>
            <a:ext cx="124777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26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872499"/>
          </a:xfrm>
        </p:spPr>
        <p:txBody>
          <a:bodyPr/>
          <a:lstStyle/>
          <a:p>
            <a:r>
              <a:rPr kumimoji="1" lang="en-US" altLang="ko-KR" dirty="0" smtClean="0"/>
              <a:t>1. Set target object</a:t>
            </a:r>
            <a:endParaRPr kumimoji="1"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26911" y="1477694"/>
            <a:ext cx="7811566" cy="521928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kumimoji="1" lang="en-US" altLang="ko-KR" sz="2400" dirty="0" smtClean="0"/>
              <a:t>Modeling color histogram of object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4" y="2260956"/>
            <a:ext cx="7855893" cy="357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65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2.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B</a:t>
            </a:r>
            <a:r>
              <a:rPr kumimoji="1" lang="en-US" altLang="ko-KR" dirty="0" smtClean="0"/>
              <a:t>ack projection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46" y="3068468"/>
            <a:ext cx="6014654" cy="877137"/>
          </a:xfrm>
          <a:prstGeom prst="rect">
            <a:avLst/>
          </a:prstGeom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26911" y="1477694"/>
            <a:ext cx="7811566" cy="521928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kumimoji="1" lang="en-US" altLang="ko-KR" sz="2400" dirty="0" smtClean="0"/>
              <a:t>Calculate histogram similarity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2949" y="2026154"/>
            <a:ext cx="5105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Modification version of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hattacharyya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distance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44143" y="3189514"/>
            <a:ext cx="2492828" cy="75609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64008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954</TotalTime>
  <Words>181</Words>
  <Application>Microsoft Macintosh PowerPoint</Application>
  <PresentationFormat>화면 슬라이드 쇼(4:3)</PresentationFormat>
  <Paragraphs>53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Wingdings 3</vt:lpstr>
      <vt:lpstr>Arial</vt:lpstr>
      <vt:lpstr>이온</vt:lpstr>
      <vt:lpstr>Object tracking</vt:lpstr>
      <vt:lpstr>Overall</vt:lpstr>
      <vt:lpstr>1. Set target object</vt:lpstr>
      <vt:lpstr>1. Set target object</vt:lpstr>
      <vt:lpstr>1. Set target object</vt:lpstr>
      <vt:lpstr>1. Set target object</vt:lpstr>
      <vt:lpstr>1. Set target object</vt:lpstr>
      <vt:lpstr>1. Set target object</vt:lpstr>
      <vt:lpstr>2. Back projection</vt:lpstr>
      <vt:lpstr>2. Back projection</vt:lpstr>
      <vt:lpstr>2. Back projection</vt:lpstr>
      <vt:lpstr>2. Back projection</vt:lpstr>
      <vt:lpstr>3. Mean shift process</vt:lpstr>
      <vt:lpstr>3. Mean shift process</vt:lpstr>
      <vt:lpstr>4. Updating</vt:lpstr>
      <vt:lpstr>5. Other functions</vt:lpstr>
      <vt:lpstr>5. Other functions</vt:lpstr>
      <vt:lpstr>References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traking</dc:title>
  <dc:creator>Microsoft Office 사용자</dc:creator>
  <cp:lastModifiedBy>Microsoft Office 사용자</cp:lastModifiedBy>
  <cp:revision>91</cp:revision>
  <dcterms:created xsi:type="dcterms:W3CDTF">2016-06-20T16:30:28Z</dcterms:created>
  <dcterms:modified xsi:type="dcterms:W3CDTF">2016-06-22T01:46:25Z</dcterms:modified>
</cp:coreProperties>
</file>